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1"/>
    <p:restoredTop sz="94663"/>
  </p:normalViewPr>
  <p:slideViewPr>
    <p:cSldViewPr snapToGrid="0">
      <p:cViewPr varScale="1">
        <p:scale>
          <a:sx n="117" d="100"/>
          <a:sy n="117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F822F-019D-5A42-AFB1-6A9704A9CCFF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84F02-9B88-8741-9C25-AE4E12939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6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84F02-9B88-8741-9C25-AE4E12939C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6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1B3D-6656-4649-8455-4F91A101BD98}" type="datetimeFigureOut">
              <a:rPr lang="en-US" smtClean="0"/>
              <a:t>9/2/25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50E0-B820-F641-B645-0117661C0C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10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1B3D-6656-4649-8455-4F91A101BD98}" type="datetimeFigureOut">
              <a:rPr lang="en-US" smtClean="0"/>
              <a:t>9/2/25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50E0-B820-F641-B645-0117661C0C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6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1B3D-6656-4649-8455-4F91A101BD98}" type="datetimeFigureOut">
              <a:rPr lang="en-US" smtClean="0"/>
              <a:t>9/2/25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50E0-B820-F641-B645-0117661C0C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98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1B3D-6656-4649-8455-4F91A101BD98}" type="datetimeFigureOut">
              <a:rPr lang="en-US" smtClean="0"/>
              <a:t>9/2/25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50E0-B820-F641-B645-0117661C0C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47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1B3D-6656-4649-8455-4F91A101BD98}" type="datetimeFigureOut">
              <a:rPr lang="en-US" smtClean="0"/>
              <a:t>9/2/25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50E0-B820-F641-B645-0117661C0C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22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1B3D-6656-4649-8455-4F91A101BD98}" type="datetimeFigureOut">
              <a:rPr lang="en-US" smtClean="0"/>
              <a:t>9/2/25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50E0-B820-F641-B645-0117661C0C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89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1B3D-6656-4649-8455-4F91A101BD98}" type="datetimeFigureOut">
              <a:rPr lang="en-US" smtClean="0"/>
              <a:t>9/2/25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50E0-B820-F641-B645-0117661C0C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59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1B3D-6656-4649-8455-4F91A101BD98}" type="datetimeFigureOut">
              <a:rPr lang="en-US" smtClean="0"/>
              <a:t>9/2/25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50E0-B820-F641-B645-0117661C0C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80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1B3D-6656-4649-8455-4F91A101BD98}" type="datetimeFigureOut">
              <a:rPr lang="en-US" smtClean="0"/>
              <a:t>9/2/25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50E0-B820-F641-B645-0117661C0C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26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1B3D-6656-4649-8455-4F91A101BD98}" type="datetimeFigureOut">
              <a:rPr lang="en-US" smtClean="0"/>
              <a:t>9/2/25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50E0-B820-F641-B645-0117661C0C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23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ABA1B3D-6656-4649-8455-4F91A101BD98}" type="datetimeFigureOut">
              <a:rPr lang="en-US" smtClean="0"/>
              <a:t>9/2/25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50E0-B820-F641-B645-0117661C0C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5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ABA1B3D-6656-4649-8455-4F91A101BD98}" type="datetimeFigureOut">
              <a:rPr lang="en-US" smtClean="0"/>
              <a:t>9/2/25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65950E0-B820-F641-B645-0117661C0C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262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rep27930" TargetMode="External"/><Relationship Id="rId2" Type="http://schemas.openxmlformats.org/officeDocument/2006/relationships/hyperlink" Target="https://doi.org/10.1093/bioinformatics/btx30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86/1471-2105-14-160" TargetMode="External"/><Relationship Id="rId4" Type="http://schemas.openxmlformats.org/officeDocument/2006/relationships/hyperlink" Target="https://doi.org/10.1093/bioinformatics/btv02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42B5-1B02-5734-2C8D-1EFE59E76F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Machine Learning to predict Anti-Microbial Resistance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113D46-AA58-1D1D-A108-BFEB16F5A5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Salko Hrnjic</a:t>
            </a:r>
          </a:p>
        </p:txBody>
      </p:sp>
    </p:spTree>
    <p:extLst>
      <p:ext uri="{BB962C8B-B14F-4D97-AF65-F5344CB8AC3E}">
        <p14:creationId xmlns:p14="http://schemas.microsoft.com/office/powerpoint/2010/main" val="207359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C5CD58D-99D6-7661-4F2E-51132A917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96" y="1957448"/>
            <a:ext cx="4671595" cy="147155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7E37541-60BF-AFD0-47AD-E4B6C7FD9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96" y="3852952"/>
            <a:ext cx="4671595" cy="7240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5C192-385A-31F2-871C-CFDEB7BB1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331679"/>
            <a:ext cx="5285791" cy="304254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With the best K-mers found, they can be used as a classifier for AMR. The genomes are split with 80% of them being used for training, and the last 20% intended for testing.</a:t>
            </a:r>
          </a:p>
          <a:p>
            <a:r>
              <a:rPr lang="en-US" dirty="0">
                <a:solidFill>
                  <a:srgbClr val="FFFFFF"/>
                </a:solidFill>
              </a:rPr>
              <a:t>Due to the computational intensity of processing all K-mer occurrences for the initial part of the algorithm, processing the data at the full scope outlined by David et al was not feasible. A test with synthetic data found that it would take 3-5 hours for the entire algorithm to finish, assuming no kernel crashes.</a:t>
            </a:r>
          </a:p>
        </p:txBody>
      </p:sp>
    </p:spTree>
    <p:extLst>
      <p:ext uri="{BB962C8B-B14F-4D97-AF65-F5344CB8AC3E}">
        <p14:creationId xmlns:p14="http://schemas.microsoft.com/office/powerpoint/2010/main" val="3446852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C08AA464-9C4A-E527-B5B3-07405890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49749"/>
            <a:ext cx="4334934" cy="563541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00864BB-F227-C867-5BC5-56EA9D242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445" y="643468"/>
            <a:ext cx="2655777" cy="25761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02AEA-B644-51AB-2121-38C8C788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412" y="4846076"/>
            <a:ext cx="7715177" cy="12715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subset of the data was used and one best K-mer was found, which was then used to classify genomes based on the presence of that K-Mer alone.</a:t>
            </a:r>
          </a:p>
        </p:txBody>
      </p:sp>
    </p:spTree>
    <p:extLst>
      <p:ext uri="{BB962C8B-B14F-4D97-AF65-F5344CB8AC3E}">
        <p14:creationId xmlns:p14="http://schemas.microsoft.com/office/powerpoint/2010/main" val="226147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188E0-EF37-423E-7819-975E79F3E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81241"/>
            <a:ext cx="7729729" cy="855406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AMR Prediction</a:t>
            </a: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44F17CC-4100-1460-7356-1939F512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24138"/>
            <a:ext cx="4334934" cy="1614763"/>
          </a:xfrm>
          <a:prstGeom prst="rect">
            <a:avLst/>
          </a:prstGeom>
        </p:spPr>
      </p:pic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ABC609AA-208F-30BC-E4CE-23F02BFC7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7" y="836949"/>
            <a:ext cx="4334934" cy="21891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FCF5A-EBEA-5E28-FCDB-B63BBC5E8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412" y="4846076"/>
            <a:ext cx="7715177" cy="12715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classifier will predict AMR based on the K-mer across all genomes and then test against the actual phenotypes.</a:t>
            </a:r>
          </a:p>
        </p:txBody>
      </p:sp>
    </p:spTree>
    <p:extLst>
      <p:ext uri="{BB962C8B-B14F-4D97-AF65-F5344CB8AC3E}">
        <p14:creationId xmlns:p14="http://schemas.microsoft.com/office/powerpoint/2010/main" val="3453258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05009-F81D-36EC-E096-D5546EA1F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performance with One K-MeR</a:t>
            </a:r>
          </a:p>
        </p:txBody>
      </p:sp>
      <p:pic>
        <p:nvPicPr>
          <p:cNvPr id="5" name="Content Placeholder 4" descr="A black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6AC9466-1825-6832-1B6A-1DAF8D521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267" y="1184934"/>
            <a:ext cx="10921466" cy="221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40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ACD4-094D-797D-D936-F90262F8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07AFC-D14A-EDC5-96F9-FD0617FD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AutoNum type="arabicPeriod"/>
            </a:pPr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Marek Kokot, Maciej Długosz, Sebastian Deorowicz, KMC 3: counting and manipulating </a:t>
            </a:r>
            <a:r>
              <a:rPr lang="en-US" b="0" i="1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k</a:t>
            </a:r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-mer statistics, </a:t>
            </a:r>
            <a:r>
              <a:rPr lang="en-US" b="0" i="1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Bioinformatics</a:t>
            </a:r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, Volume 33, Issue 17, September 2017, Pages 2759–2761, </a:t>
            </a:r>
            <a:r>
              <a:rPr lang="en-US" b="0" i="0" u="none" strike="noStrike" dirty="0">
                <a:solidFill>
                  <a:srgbClr val="006FB7"/>
                </a:solidFill>
                <a:effectLst/>
                <a:latin typeface="Source Sans Pro" panose="020B0503030403020204" pitchFamily="34" charset="0"/>
                <a:hlinkClick r:id="rId2"/>
              </a:rPr>
              <a:t>https://doi.org/10.1093/bioinformatics/btx304</a:t>
            </a:r>
            <a:endParaRPr lang="en-US" b="0" i="0" u="none" strike="noStrike" dirty="0">
              <a:solidFill>
                <a:srgbClr val="006FB7"/>
              </a:solidFill>
              <a:effectLst/>
              <a:latin typeface="Source Sans Pro" panose="020B0503030403020204" pitchFamily="34" charset="0"/>
            </a:endParaRP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Davis, J., Boisvert, S., Brettin, T.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Antimicrobial Resistance Prediction in PATRIC and RAST.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Sci Rep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6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27930 (2016). 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  <a:hlinkClick r:id="rId3"/>
              </a:rPr>
              <a:t>https://doi.org/10.1038/srep27930</a:t>
            </a:r>
            <a:endParaRPr lang="en-US" dirty="0">
              <a:solidFill>
                <a:srgbClr val="006FB7"/>
              </a:solidFill>
              <a:latin typeface="Source Sans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Sebastian Deorowicz, Marek Kokot, Szymon Grabowski, Agnieszka Debudaj-Grabysz, C 2: fast and resource-frugal k-mer counting, Bioinformatics, Volume 31, Issue 10, 15 May 2015, Pages 1569–1576, </a:t>
            </a:r>
            <a:r>
              <a:rPr lang="en-US" dirty="0">
                <a:hlinkClick r:id="rId4"/>
              </a:rPr>
              <a:t>https://doi.org/10.1093/bioinformatics/btv022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Deorowicz, S., Debudaj-Grabysz, A. &amp; Grabowski, S. Disk-based k-mer counting on a PC. BMC Bioinformatics 14, 160 (2013). </a:t>
            </a:r>
            <a:r>
              <a:rPr lang="en-US" dirty="0">
                <a:hlinkClick r:id="rId5"/>
              </a:rPr>
              <a:t>https://doi.org/10.1186/1471-2105-14-160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80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D0362-FAED-C9F8-F6F3-2D0F7929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772FA-D9C2-2C3F-E2C0-CCFFEB8A3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Bacteria develop anti-microbial resistance (AMR) due to mutations in their genetic code, which protects them against certain molecular compounds, such as antibiotics.</a:t>
            </a:r>
          </a:p>
          <a:p>
            <a:r>
              <a:rPr lang="en-US" dirty="0"/>
              <a:t>This is a relevant issue in the medical field due to the difficulty of treating infections involving resistant bacteria.</a:t>
            </a:r>
          </a:p>
          <a:p>
            <a:r>
              <a:rPr lang="en-US" dirty="0"/>
              <a:t>Resistance to drugs can be isolated to specific genes, which are highly conserved through bacterial replication.</a:t>
            </a:r>
          </a:p>
          <a:p>
            <a:r>
              <a:rPr lang="en-US" dirty="0"/>
              <a:t>Predicting AMR using machine learning provides an opportunity to support medical professionals in patient care.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898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EFAF2-A898-0D48-E06F-11221B88C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F7211-468A-D8E6-86FB-52DE2EB19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AMR genotypes and phenotypes retrieved from Bacterial and Viral Bioinformatics Resource Center(BV-BRC)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Currently, classifiers have been developed for multiple genomes already. Many use AdaBoost.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Salmonella enterica and resistance to antibiotic ampicillin were chosen.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3D8772B-DA82-CA0C-8B87-91220D18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2397722"/>
            <a:ext cx="6227064" cy="207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2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CFC4D8-F323-3DD7-E925-A927D302D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02811-65DB-0EB2-839C-892299639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0116-3A5D-FDC3-CB02-CBEAE48B5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121 genomes selected with attached contig files (genetic sequence data that shows a “contiguous” map of the gene strain.</a:t>
            </a:r>
          </a:p>
          <a:p>
            <a:r>
              <a:rPr lang="en-US" dirty="0">
                <a:solidFill>
                  <a:schemeClr val="bg1"/>
                </a:solidFill>
              </a:rPr>
              <a:t>Use BV-BRC API to retrieve FASTA files, and SEQTK to convert them into FASTQ. </a:t>
            </a:r>
          </a:p>
          <a:p>
            <a:r>
              <a:rPr lang="en-US" dirty="0">
                <a:solidFill>
                  <a:schemeClr val="bg1"/>
                </a:solidFill>
              </a:rPr>
              <a:t>Split genomes depending on AMR phenotype (resistant or susceptible).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95EE958-A657-8135-FDFA-A243583502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127" r="1" b="38723"/>
          <a:stretch/>
        </p:blipFill>
        <p:spPr>
          <a:xfrm>
            <a:off x="7720193" y="293550"/>
            <a:ext cx="4431469" cy="224282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4E752E3-A56A-7D8A-2F35-F7A1527169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974" r="9027"/>
          <a:stretch/>
        </p:blipFill>
        <p:spPr>
          <a:xfrm>
            <a:off x="7690001" y="3216807"/>
            <a:ext cx="4461661" cy="22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7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3D00-668D-2E04-E642-80070284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K-Mer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BFF18-4C76-7332-B8C9-69E38B310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K-mers are substrings of fixed length within a DNA/RNA sequence.</a:t>
            </a:r>
          </a:p>
          <a:p>
            <a:pPr>
              <a:lnSpc>
                <a:spcPct val="90000"/>
              </a:lnSpc>
            </a:pPr>
            <a:r>
              <a:rPr lang="en-US" dirty="0"/>
              <a:t>Each Contig file for each genome must be processed.  Due to the large volume of input data, a publicly available K-mer counter (KMC) is used (Citation 1).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CCBA38DB-16AD-5421-9729-7EC7258F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2370393"/>
            <a:ext cx="6227064" cy="189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13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AF481-F000-2ADE-9919-76F21C461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Finding most informative K-mers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A8DF9-1A12-CD91-FC69-553CE67E1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>
                <a:solidFill>
                  <a:schemeClr val="bg1"/>
                </a:solidFill>
              </a:rPr>
              <a:t>K-mer occurrences are merged into a single matrix for each genome. Each row represents an individual K-mer and the columns depict a 1 or 0 depending on the presence of that K-mer in a given genome.</a:t>
            </a:r>
          </a:p>
          <a:p>
            <a:pPr>
              <a:lnSpc>
                <a:spcPct val="90000"/>
              </a:lnSpc>
            </a:pPr>
            <a:r>
              <a:rPr lang="en-US" sz="1300">
                <a:solidFill>
                  <a:schemeClr val="bg1"/>
                </a:solidFill>
              </a:rPr>
              <a:t>K-mers that indicate resistance will be present in resistant strains of salmonella and absent from the susceptible strains. </a:t>
            </a:r>
          </a:p>
          <a:p>
            <a:pPr>
              <a:lnSpc>
                <a:spcPct val="90000"/>
              </a:lnSpc>
            </a:pPr>
            <a:r>
              <a:rPr lang="en-US" sz="1300">
                <a:solidFill>
                  <a:schemeClr val="bg1"/>
                </a:solidFill>
              </a:rPr>
              <a:t>Columns that correspond to susceptible genomes have their values inverted, so that the most notable K-mer will be in the row with the fewest zeros.  </a:t>
            </a:r>
          </a:p>
          <a:p>
            <a:pPr>
              <a:lnSpc>
                <a:spcPct val="90000"/>
              </a:lnSpc>
            </a:pPr>
            <a:r>
              <a:rPr lang="en-US" sz="1300">
                <a:solidFill>
                  <a:schemeClr val="bg1"/>
                </a:solidFill>
              </a:rPr>
              <a:t>This matrix is then passed to an AdaBoost algorithm with the goal of finding the most informative K-mers</a:t>
            </a:r>
          </a:p>
          <a:p>
            <a:pPr>
              <a:lnSpc>
                <a:spcPct val="90000"/>
              </a:lnSpc>
            </a:pPr>
            <a:endParaRPr lang="en-US" sz="1300">
              <a:solidFill>
                <a:schemeClr val="bg1"/>
              </a:solidFill>
            </a:endParaRPr>
          </a:p>
        </p:txBody>
      </p:sp>
      <p:pic>
        <p:nvPicPr>
          <p:cNvPr id="5" name="Picture 4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3F0EEECD-3EB8-D51E-E123-6FC747090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343" y="643467"/>
            <a:ext cx="297560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8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A5D59-84AA-8634-F8CA-4A49DCC51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adaboost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0EFBA-3AD8-EFFE-461E-A705BF453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initial part of the algorithm is seeking optimal K-mers</a:t>
            </a:r>
          </a:p>
          <a:p>
            <a:r>
              <a:rPr lang="en-US" dirty="0">
                <a:solidFill>
                  <a:schemeClr val="bg1"/>
                </a:solidFill>
              </a:rPr>
              <a:t>The first array of values corresponds to a given K-Mer, and the second contains probability values for each matrix column. </a:t>
            </a:r>
          </a:p>
          <a:p>
            <a:r>
              <a:rPr lang="en-US" dirty="0">
                <a:solidFill>
                  <a:schemeClr val="bg1"/>
                </a:solidFill>
              </a:rPr>
              <a:t>In the first round, each element in the probability array is set to 1/n (where is n the number of genomes)</a:t>
            </a:r>
          </a:p>
        </p:txBody>
      </p:sp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9C28747B-16CB-60BD-99E3-1856D21B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113917"/>
            <a:ext cx="6250769" cy="446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28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CC7F-EDB5-BF22-D37C-A3A9DC859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F86010-BDD7-FC20-BBB1-59FFF7AE99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Next, each K-mer has a weight value equal to the sum of the probabilities of missed elements in the matrix array assigned to it.  The K-mer with the lowest weight value is retained as the most informative.  A final weight is computed according to equation 1,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alpha is the final weight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the weighted error of missed elements in the matrix array for the given round.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F86010-BDD7-FC20-BBB1-59FFF7AE9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6" t="-813" r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numbers in a square&#10;&#10;Description automatically generated">
            <a:extLst>
              <a:ext uri="{FF2B5EF4-FFF2-40B4-BE49-F238E27FC236}">
                <a16:creationId xmlns:a16="http://schemas.microsoft.com/office/drawing/2014/main" id="{0300701A-B4A3-F46F-D76B-3BA97340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866"/>
          <a:stretch/>
        </p:blipFill>
        <p:spPr>
          <a:xfrm>
            <a:off x="4915809" y="3771622"/>
            <a:ext cx="1778906" cy="83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38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064A1-DEA2-99C3-1306-BE9F2BC79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Adaboost Algorithm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2407C8D-8775-915A-A24E-BE9F01788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837" y="2982178"/>
            <a:ext cx="3419524" cy="13636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B4C7-DE62-5738-99D3-10E06774F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Each element in the probability array is now updated based on the corresponding matrix index for the best K-mer. If the corresponding index position was a miss, then the probability is updated according to equation 2. Otherwise, it is updated according to Equation 3: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Next,  the unnormalized probabilities are normalized at each index by dividing by the sum of unnormalized probabilities for each element in the probability array, according to equation 4: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 descr="A mathematical equation with a number of letters&#10;&#10;Description automatically generated with medium confidence">
            <a:extLst>
              <a:ext uri="{FF2B5EF4-FFF2-40B4-BE49-F238E27FC236}">
                <a16:creationId xmlns:a16="http://schemas.microsoft.com/office/drawing/2014/main" id="{7574328C-8D27-6A10-1BA4-DA8F42A97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837" y="4826145"/>
            <a:ext cx="3419524" cy="1227521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F8E6778-F469-5257-D417-F152E22C8C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891"/>
          <a:stretch/>
        </p:blipFill>
        <p:spPr>
          <a:xfrm>
            <a:off x="7954836" y="1007833"/>
            <a:ext cx="3419523" cy="13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6870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830</TotalTime>
  <Words>876</Words>
  <Application>Microsoft Macintosh PowerPoint</Application>
  <PresentationFormat>Widescreen</PresentationFormat>
  <Paragraphs>49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-apple-system</vt:lpstr>
      <vt:lpstr>Aptos</vt:lpstr>
      <vt:lpstr>Arial</vt:lpstr>
      <vt:lpstr>Cambria Math</vt:lpstr>
      <vt:lpstr>Gill Sans MT</vt:lpstr>
      <vt:lpstr>Source Sans Pro</vt:lpstr>
      <vt:lpstr>Parcel</vt:lpstr>
      <vt:lpstr>Using Machine Learning to predict Anti-Microbial Resistance </vt:lpstr>
      <vt:lpstr>Background</vt:lpstr>
      <vt:lpstr>Data</vt:lpstr>
      <vt:lpstr>Data</vt:lpstr>
      <vt:lpstr>K-Mer Pre-processing</vt:lpstr>
      <vt:lpstr>Finding most informative K-mers</vt:lpstr>
      <vt:lpstr>The adaboost algorithm</vt:lpstr>
      <vt:lpstr>ADAboost Algorithm</vt:lpstr>
      <vt:lpstr>Adaboost Algorithm</vt:lpstr>
      <vt:lpstr>PowerPoint Presentation</vt:lpstr>
      <vt:lpstr>PowerPoint Presentation</vt:lpstr>
      <vt:lpstr>AMR Prediction</vt:lpstr>
      <vt:lpstr>performance with One K-MeR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Salko Hrnjic</dc:creator>
  <cp:lastModifiedBy>Salko Hrnjic</cp:lastModifiedBy>
  <cp:revision>5</cp:revision>
  <dcterms:created xsi:type="dcterms:W3CDTF">2024-12-09T23:25:06Z</dcterms:created>
  <dcterms:modified xsi:type="dcterms:W3CDTF">2025-09-02T05:43:07Z</dcterms:modified>
</cp:coreProperties>
</file>